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9" r:id="rId2"/>
    <p:sldId id="276" r:id="rId3"/>
    <p:sldId id="260" r:id="rId4"/>
    <p:sldId id="277" r:id="rId5"/>
    <p:sldId id="278" r:id="rId6"/>
    <p:sldId id="279" r:id="rId7"/>
    <p:sldId id="274" r:id="rId8"/>
    <p:sldId id="275" r:id="rId9"/>
    <p:sldId id="28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7/28/2020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7/28/2020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7/28/2020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7/28/2020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7/28/2020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7/28/2020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7/28/2020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7/28/2020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i.wikipedia.org/wiki/%E0%A4%AA%E0%A5%8D%E0%A4%B0%E0%A5%87%E0%A4%AE%E0%A4%9A%E0%A4%82%E0%A4%A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कक्षा -</a:t>
            </a:r>
            <a:r>
              <a:rPr lang="en-US" sz="3600" b="1" dirty="0" smtClean="0">
                <a:solidFill>
                  <a:schemeClr val="bg1"/>
                </a:solidFill>
                <a:latin typeface="Arial" pitchFamily="34" charset="0"/>
                <a:cs typeface="Arial" pitchFamily="34" charset="0"/>
              </a:rPr>
              <a:t>VI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(वसंत-पाठ</a:t>
            </a:r>
            <a:r>
              <a:rPr lang="en-US" sz="3600" b="1" dirty="0" smtClean="0">
                <a:solidFill>
                  <a:schemeClr val="bg1"/>
                </a:solidFill>
                <a:latin typeface="Arial" pitchFamily="34" charset="0"/>
                <a:cs typeface="Arial" pitchFamily="34" charset="0"/>
              </a:rPr>
              <a:t>-</a:t>
            </a:r>
            <a:r>
              <a:rPr lang="en-US" sz="3600" b="1" dirty="0" smtClean="0">
                <a:solidFill>
                  <a:schemeClr val="bg1"/>
                </a:solidFill>
                <a:latin typeface="Arial" pitchFamily="34" charset="0"/>
                <a:cs typeface="Arial" pitchFamily="34" charset="0"/>
              </a:rPr>
              <a:t>3-</a:t>
            </a:r>
            <a:r>
              <a:rPr lang="hi-IN" sz="3600" b="1" dirty="0" smtClean="0">
                <a:solidFill>
                  <a:schemeClr val="bg1"/>
                </a:solidFill>
                <a:latin typeface="Arial" pitchFamily="34" charset="0"/>
                <a:cs typeface="Arial" pitchFamily="34" charset="0"/>
              </a:rPr>
              <a:t>नादान दोस्त</a:t>
            </a:r>
            <a:r>
              <a:rPr lang="hi-IN" sz="3600" b="1" dirty="0" smtClean="0">
                <a:solidFill>
                  <a:schemeClr val="bg1"/>
                </a:solidFill>
                <a:latin typeface="Arial" pitchFamily="34" charset="0"/>
                <a:cs typeface="Arial" pitchFamily="34" charset="0"/>
              </a:rPr>
              <a:t>)</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077199" cy="584775"/>
          </a:xfrm>
          <a:prstGeom prst="rect">
            <a:avLst/>
          </a:prstGeom>
        </p:spPr>
        <p:txBody>
          <a:bodyPr wrap="square">
            <a:spAutoFit/>
          </a:bodyPr>
          <a:lstStyle/>
          <a:p>
            <a:pPr algn="ctr"/>
            <a:r>
              <a:rPr lang="hi-IN" sz="3200" dirty="0" smtClean="0">
                <a:solidFill>
                  <a:srgbClr val="FF0000"/>
                </a:solidFill>
              </a:rPr>
              <a:t>पाठ-3 नादान दोस्त(प्रेमचंद) </a:t>
            </a:r>
            <a:endParaRPr lang="en-US" sz="3200" dirty="0"/>
          </a:p>
        </p:txBody>
      </p:sp>
      <p:pic>
        <p:nvPicPr>
          <p:cNvPr id="4" name="Picture 2" descr="C:\Users\cyntbe\Desktop\KRISHNA SOBTI.jpg"/>
          <p:cNvPicPr>
            <a:picLocks noChangeAspect="1" noChangeArrowheads="1"/>
          </p:cNvPicPr>
          <p:nvPr/>
        </p:nvPicPr>
        <p:blipFill>
          <a:blip r:embed="rId2"/>
          <a:stretch>
            <a:fillRect/>
          </a:stretch>
        </p:blipFill>
        <p:spPr bwMode="auto">
          <a:xfrm>
            <a:off x="0" y="685800"/>
            <a:ext cx="8153400" cy="6172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7239000" cy="609600"/>
          </a:xfrm>
        </p:spPr>
        <p:txBody>
          <a:bodyPr>
            <a:normAutofit/>
          </a:bodyPr>
          <a:lstStyle/>
          <a:p>
            <a:pPr algn="ctr"/>
            <a:r>
              <a:rPr lang="hi-IN" sz="3200" dirty="0" smtClean="0">
                <a:solidFill>
                  <a:srgbClr val="FF0000"/>
                </a:solidFill>
              </a:rPr>
              <a:t>पाठ-3 नादान दोस्त(प्रेमचंद) </a:t>
            </a:r>
            <a:endParaRPr lang="en-US" sz="3200" dirty="0">
              <a:solidFill>
                <a:srgbClr val="FF0000"/>
              </a:solidFill>
            </a:endParaRPr>
          </a:p>
        </p:txBody>
      </p:sp>
      <p:sp>
        <p:nvSpPr>
          <p:cNvPr id="5" name="Content Placeholder 4"/>
          <p:cNvSpPr>
            <a:spLocks noGrp="1"/>
          </p:cNvSpPr>
          <p:nvPr>
            <p:ph idx="1"/>
          </p:nvPr>
        </p:nvSpPr>
        <p:spPr>
          <a:xfrm>
            <a:off x="381000" y="1066800"/>
            <a:ext cx="7772400" cy="5334000"/>
          </a:xfrm>
        </p:spPr>
        <p:txBody>
          <a:bodyPr>
            <a:normAutofit fontScale="47500" lnSpcReduction="20000"/>
          </a:bodyPr>
          <a:lstStyle/>
          <a:p>
            <a:pPr algn="ctr">
              <a:buNone/>
            </a:pPr>
            <a:r>
              <a:rPr lang="hi-IN" sz="3400" u="sng" dirty="0" smtClean="0">
                <a:solidFill>
                  <a:srgbClr val="FF0000"/>
                </a:solidFill>
              </a:rPr>
              <a:t>लेखिका-परिचय</a:t>
            </a:r>
            <a:endParaRPr lang="en-US" sz="2300" dirty="0" smtClean="0"/>
          </a:p>
          <a:p>
            <a:pPr algn="just"/>
            <a:r>
              <a:rPr lang="hi-IN" sz="5100" dirty="0" smtClean="0">
                <a:solidFill>
                  <a:srgbClr val="FF0000"/>
                </a:solidFill>
                <a:latin typeface="Utsaah" pitchFamily="34" charset="0"/>
                <a:cs typeface="Utsaah" pitchFamily="34" charset="0"/>
              </a:rPr>
              <a:t>प्रेमचंद</a:t>
            </a:r>
            <a:r>
              <a:rPr lang="hi-IN" sz="5100" dirty="0" smtClean="0">
                <a:latin typeface="Utsaah" pitchFamily="34" charset="0"/>
                <a:cs typeface="Utsaah" pitchFamily="34" charset="0"/>
              </a:rPr>
              <a:t> </a:t>
            </a:r>
            <a:r>
              <a:rPr lang="hi-IN" sz="4500" dirty="0" smtClean="0">
                <a:latin typeface="Utsaah" pitchFamily="34" charset="0"/>
                <a:cs typeface="Utsaah" pitchFamily="34" charset="0"/>
              </a:rPr>
              <a:t>का जन्म ३१ जुलाई १८८० को वाराणसी जिले (उत्तर प्रदेश) के लमही गाँव में एक कायस्थ परिवार में हुआ था। उनकी माता का नाम आनन्दी देवी तथा पिता का नाम मुंशी अजायबराय था जो लमही में डाकमुंशी थे। प्रेमचंद की आरंभिक शिक्षा फ़ारसी में हुई। प्रेमचंद के माता-पिता के संबंध में रामविलास शर्मा लिखते हैं कि- "जब वे सात साल के थे, तभी उनकी माता का स्वर्गवास हो गया। जब पंद्रह साल के हुए तब उनकी शादी कर दी गई और सोलह साल के होने पर उनके पिता का भी देहांत हो गया।"</a:t>
            </a:r>
            <a:r>
              <a:rPr lang="hi-IN" sz="4500" baseline="30000" dirty="0" smtClean="0">
                <a:latin typeface="Utsaah" pitchFamily="34" charset="0"/>
                <a:cs typeface="Utsaah" pitchFamily="34" charset="0"/>
                <a:hlinkClick r:id="rId2"/>
              </a:rPr>
              <a:t>[1]</a:t>
            </a:r>
            <a:r>
              <a:rPr lang="hi-IN" sz="4500" dirty="0" smtClean="0">
                <a:latin typeface="Utsaah" pitchFamily="34" charset="0"/>
                <a:cs typeface="Utsaah" pitchFamily="34" charset="0"/>
              </a:rPr>
              <a:t> इसके कारण उनका प्रारंभिक जीवन संघर्षमय रहा। प्रेमचंद के जीवन का साहित्य से क्या संबंध है इस बात की पुष्टि रामविलास शर्मा के इस कथन से होती है कि- "सौतेली माँ का व्यवहार, बचपन में शादी, पंडे-पुरोहित का कर्मकांड, किसानों और क्लर्कों का दुखी जीवन-यह सब प्रेमचंद ने सोलह साल की उम्र में ही देख लिया था। इसीलिए उनके ये अनुभव एक जबर्दस्त सचाई लिए हुए उनके कथा-साहित्य में झलक उठे थे।"</a:t>
            </a:r>
            <a:r>
              <a:rPr lang="hi-IN" sz="4500" baseline="30000" dirty="0" smtClean="0">
                <a:latin typeface="Utsaah" pitchFamily="34" charset="0"/>
                <a:cs typeface="Utsaah" pitchFamily="34" charset="0"/>
                <a:hlinkClick r:id="rId2"/>
              </a:rPr>
              <a:t>[2]</a:t>
            </a:r>
            <a:r>
              <a:rPr lang="hi-IN" sz="4500" dirty="0" smtClean="0">
                <a:latin typeface="Utsaah" pitchFamily="34" charset="0"/>
                <a:cs typeface="Utsaah" pitchFamily="34" charset="0"/>
              </a:rPr>
              <a:t> </a:t>
            </a:r>
            <a:r>
              <a:rPr lang="hi-IN" sz="4500" dirty="0" smtClean="0">
                <a:latin typeface="Utsaah" pitchFamily="34" charset="0"/>
                <a:cs typeface="Utsaah" pitchFamily="34" charset="0"/>
              </a:rPr>
              <a:t>उनकी </a:t>
            </a:r>
            <a:r>
              <a:rPr lang="hi-IN" sz="4500" dirty="0" smtClean="0">
                <a:latin typeface="Utsaah" pitchFamily="34" charset="0"/>
                <a:cs typeface="Utsaah" pitchFamily="34" charset="0"/>
              </a:rPr>
              <a:t>बचपन से ही पढ़ने में बहुत रुचि थी। १३ साल की उम्र में ही उन्‍होंने </a:t>
            </a:r>
            <a:r>
              <a:rPr lang="hi-IN" sz="4500" i="1" dirty="0" smtClean="0">
                <a:latin typeface="Utsaah" pitchFamily="34" charset="0"/>
                <a:cs typeface="Utsaah" pitchFamily="34" charset="0"/>
              </a:rPr>
              <a:t>तिलिस्म-ए-होशरुबा</a:t>
            </a:r>
            <a:r>
              <a:rPr lang="hi-IN" sz="4500" dirty="0" smtClean="0">
                <a:latin typeface="Utsaah" pitchFamily="34" charset="0"/>
                <a:cs typeface="Utsaah" pitchFamily="34" charset="0"/>
              </a:rPr>
              <a:t> पढ़ लिया और उन्होंने उर्दू के मशहूर रचनाकार रतननाथ 'शरसार', मिर्ज़ा हादी रुस्वा और मौलाना शरर के उपन्‍यासों से परिचय प्राप्‍त कर लिया</a:t>
            </a:r>
            <a:r>
              <a:rPr lang="hi-IN" sz="4500" baseline="30000" dirty="0" smtClean="0">
                <a:latin typeface="Utsaah" pitchFamily="34" charset="0"/>
                <a:cs typeface="Utsaah" pitchFamily="34" charset="0"/>
                <a:hlinkClick r:id="rId2"/>
              </a:rPr>
              <a:t>[3]</a:t>
            </a:r>
            <a:r>
              <a:rPr lang="hi-IN" sz="4500" dirty="0" smtClean="0">
                <a:latin typeface="Utsaah" pitchFamily="34" charset="0"/>
                <a:cs typeface="Utsaah" pitchFamily="34" charset="0"/>
              </a:rPr>
              <a:t>। उनका पहला विवाह पंद्रह साल की उम्र में हुआ। १९०६ में उनका दूसरा विवाह शिवरानी </a:t>
            </a:r>
            <a:r>
              <a:rPr lang="hi-IN" sz="4500" dirty="0" smtClean="0">
                <a:latin typeface="Utsaah" pitchFamily="34" charset="0"/>
                <a:cs typeface="Utsaah" pitchFamily="34" charset="0"/>
              </a:rPr>
              <a:t>देवीसे </a:t>
            </a:r>
            <a:r>
              <a:rPr lang="hi-IN" sz="4500" dirty="0" smtClean="0">
                <a:latin typeface="Utsaah" pitchFamily="34" charset="0"/>
                <a:cs typeface="Utsaah" pitchFamily="34" charset="0"/>
              </a:rPr>
              <a:t>हुआ जो बाल-विधवा थीं। वे सुशिक्षित महिला थीं जिन्होंने कुछ कहानियाँ और </a:t>
            </a:r>
            <a:r>
              <a:rPr lang="hi-IN" sz="4500" i="1" dirty="0" smtClean="0">
                <a:latin typeface="Utsaah" pitchFamily="34" charset="0"/>
                <a:cs typeface="Utsaah" pitchFamily="34" charset="0"/>
              </a:rPr>
              <a:t>प्रेमचंद घर में</a:t>
            </a:r>
            <a:r>
              <a:rPr lang="hi-IN" sz="4500" dirty="0" smtClean="0">
                <a:latin typeface="Utsaah" pitchFamily="34" charset="0"/>
                <a:cs typeface="Utsaah" pitchFamily="34" charset="0"/>
              </a:rPr>
              <a:t> शीर्षक पुस्तक भी लिखी। उनकी तीन संताने हुईं-श्रीपत राय, अमृत राय और कमला देवी श्रीवास्तव। १८९८ में मैट्रिक की परीक्षा उत्तीर्ण करने के बाद वे एक स्थानीय विद्यालय में शिक्षक नियुक्त हो गए। नौकरी के साथ ही उन्होंने पढ़ाई जारी रखी। उनकी शिक्षा के संदर्भ में रामविलास शर्मा लिखते हैं कि- "1910 में अंग्रेज़ी, दर्शन, फ़ारसी और इतिहास लेकर इंटर किया और 1919 में अंग्रेज़ी, फ़ारसी और इतिहास लेकर बी. ए. किया।"</a:t>
            </a:r>
            <a:r>
              <a:rPr lang="hi-IN" sz="4500" baseline="30000" dirty="0" smtClean="0">
                <a:latin typeface="Utsaah" pitchFamily="34" charset="0"/>
                <a:cs typeface="Utsaah" pitchFamily="34" charset="0"/>
                <a:hlinkClick r:id="rId2"/>
              </a:rPr>
              <a:t>[4]</a:t>
            </a:r>
            <a:r>
              <a:rPr lang="hi-IN" sz="4500" dirty="0" smtClean="0">
                <a:latin typeface="Utsaah" pitchFamily="34" charset="0"/>
                <a:cs typeface="Utsaah" pitchFamily="34" charset="0"/>
              </a:rPr>
              <a:t> १९१९ में बी.ए.</a:t>
            </a:r>
            <a:r>
              <a:rPr lang="hi-IN" sz="4500" baseline="30000" dirty="0" smtClean="0">
                <a:latin typeface="Utsaah" pitchFamily="34" charset="0"/>
                <a:cs typeface="Utsaah" pitchFamily="34" charset="0"/>
                <a:hlinkClick r:id="rId2"/>
              </a:rPr>
              <a:t>[5]</a:t>
            </a:r>
            <a:r>
              <a:rPr lang="hi-IN" sz="4500" dirty="0" smtClean="0">
                <a:latin typeface="Utsaah" pitchFamily="34" charset="0"/>
                <a:cs typeface="Utsaah" pitchFamily="34" charset="0"/>
              </a:rPr>
              <a:t> </a:t>
            </a:r>
            <a:r>
              <a:rPr lang="hi-IN" sz="4500" dirty="0" smtClean="0">
                <a:latin typeface="Utsaah" pitchFamily="34" charset="0"/>
                <a:cs typeface="Utsaah" pitchFamily="34" charset="0"/>
              </a:rPr>
              <a:t>पास </a:t>
            </a:r>
            <a:r>
              <a:rPr lang="hi-IN" sz="4500" dirty="0" smtClean="0">
                <a:latin typeface="Utsaah" pitchFamily="34" charset="0"/>
                <a:cs typeface="Utsaah" pitchFamily="34" charset="0"/>
              </a:rPr>
              <a:t>करने के बाद वे शिक्षा विभाग के इंस्पेक्टर पद पर नियुक्त </a:t>
            </a:r>
            <a:r>
              <a:rPr lang="hi-IN" sz="4500" dirty="0" smtClean="0">
                <a:latin typeface="Utsaah" pitchFamily="34" charset="0"/>
                <a:cs typeface="Utsaah" pitchFamily="34" charset="0"/>
              </a:rPr>
              <a:t>हुए ।</a:t>
            </a:r>
            <a:endParaRPr lang="hi-IN" sz="3800" dirty="0" smtClean="0">
              <a:latin typeface="Utsaah" pitchFamily="34" charset="0"/>
              <a:cs typeface="Utsaah"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a:bodyPr>
          <a:lstStyle/>
          <a:p>
            <a:pPr algn="ctr"/>
            <a:r>
              <a:rPr lang="hi-IN" sz="3200" dirty="0" smtClean="0">
                <a:solidFill>
                  <a:srgbClr val="FF0000"/>
                </a:solidFill>
              </a:rPr>
              <a:t>पाठ-3 नादान दोस्त(प्रेमचंद) </a:t>
            </a:r>
            <a:endParaRPr lang="en-US" sz="3200" dirty="0"/>
          </a:p>
        </p:txBody>
      </p:sp>
      <p:sp>
        <p:nvSpPr>
          <p:cNvPr id="3" name="Content Placeholder 2"/>
          <p:cNvSpPr>
            <a:spLocks noGrp="1"/>
          </p:cNvSpPr>
          <p:nvPr>
            <p:ph idx="1"/>
          </p:nvPr>
        </p:nvSpPr>
        <p:spPr>
          <a:xfrm>
            <a:off x="457200" y="914400"/>
            <a:ext cx="7239000" cy="5541336"/>
          </a:xfrm>
        </p:spPr>
        <p:txBody>
          <a:bodyPr>
            <a:normAutofit fontScale="47500" lnSpcReduction="20000"/>
          </a:bodyPr>
          <a:lstStyle/>
          <a:p>
            <a:pPr fontAlgn="ctr">
              <a:buNone/>
            </a:pPr>
            <a:endParaRPr lang="en-US" dirty="0" smtClean="0"/>
          </a:p>
          <a:p>
            <a:pPr algn="just"/>
            <a:r>
              <a:rPr lang="hi-IN" sz="3500" dirty="0" smtClean="0"/>
              <a:t>केशव के घर में कार्निस के ऊपर एक चिड़िया ने अण्डे दिए थे। केशव और उसकी बहन श्यामा दोनों बड़े ध्यान से चिड़ियों को वहां आते-जाते देखा करते । सवेरे दोनों आंखें मलते कार्निस के सामने पहुँच जाते और चिड़ा या चिड़िया दोनों को वहां बैठा पाते। उनको देखने में दोनों बच्चों को न मालूम क्या मजा मिलता, दूध और जलेबी की भी सुध न रहती थी।</a:t>
            </a:r>
          </a:p>
          <a:p>
            <a:pPr algn="just"/>
            <a:r>
              <a:rPr lang="hi-IN" sz="3500" dirty="0" smtClean="0"/>
              <a:t>दोनों के दिल में तरह-तरह के सवाल उठते। अण्डे कितने बड़े होंगे ? किस रंग के होंगे ? कितने होंगे ? क्या खाते होंगे ? उनमें बच्चे किस तरह निकल आयेंगे ? बच्चों के पर कैसे निकलेंगे ? घोंसला कैसा है? लेकिन इन बातों का जवाब देने वाला कोई नहीं। न अम्मां को घर के काम-धंधों से फुर्सत थी न बाबूजी को पढ़ने-लिखने से । दोनों बच्चे आपस ही में सवाल-जवाब करके अपने दिल को तसल्ली दे लिया करते थे।</a:t>
            </a:r>
          </a:p>
          <a:p>
            <a:pPr algn="just"/>
            <a:r>
              <a:rPr lang="hi-IN" sz="3500" dirty="0" smtClean="0"/>
              <a:t>श्यामा कहती - क्यों भइया, बच्चे निकलकर फुर से उड़ जायेंगे ?</a:t>
            </a:r>
          </a:p>
          <a:p>
            <a:pPr algn="just"/>
            <a:r>
              <a:rPr lang="hi-IN" sz="3500" dirty="0" smtClean="0"/>
              <a:t>केशव विद्वानों जैसे गर्व से कहता - नहीं री पगली, पहले पर निकलेंगे। बगैर परों के बेचारे कैसे उड़ेगे ?</a:t>
            </a:r>
          </a:p>
          <a:p>
            <a:pPr algn="just"/>
            <a:r>
              <a:rPr lang="hi-IN" sz="3500" dirty="0" smtClean="0"/>
              <a:t>श्यामा - बच्चों को क्या खिलायेगी बेचारी ?</a:t>
            </a:r>
          </a:p>
          <a:p>
            <a:pPr algn="just"/>
            <a:r>
              <a:rPr lang="hi-IN" sz="3500" dirty="0" smtClean="0"/>
              <a:t>केशव इस पेचीदा सवाल का जवाब कुछ न दे सकता था।</a:t>
            </a:r>
          </a:p>
          <a:p>
            <a:pPr algn="just"/>
            <a:r>
              <a:rPr lang="hi-IN" sz="3500" dirty="0" smtClean="0"/>
              <a:t>इस तरह तीन-चान दिन गुजर गए। दोनों बच्चों की जिज्ञासा दिन-दिन बढ़ती जाती थी। अण्डों को देखने के लिए वह अधीर हो उठते थे। उन्होंने अनुमान लगाया कि अब बच्चे जरूर निकल आये होंगे। बच्चों के चारों का सवाल अब उनके सामने आ खड़ा हुआ। चिड़ियां बेचारी इतना दाना कहां पायेंगी कि सारे बच्चों का पेट भरे। गरीब बच्चे भूख के मारे चूं-चूं करके मर जायेंगे।</a:t>
            </a:r>
          </a:p>
          <a:p>
            <a:pPr algn="just"/>
            <a:endParaRPr lang="en-US" sz="3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hi-IN" sz="3600" dirty="0" smtClean="0">
                <a:solidFill>
                  <a:srgbClr val="FF0000"/>
                </a:solidFill>
              </a:rPr>
              <a:t>पाठ-3 नादान दोस्त(प्रेमचंद</a:t>
            </a:r>
            <a:r>
              <a:rPr lang="hi-IN" sz="4000" dirty="0" smtClean="0">
                <a:solidFill>
                  <a:srgbClr val="FF0000"/>
                </a:solidFill>
              </a:rPr>
              <a:t>) </a:t>
            </a:r>
            <a:endParaRPr lang="en-US" dirty="0"/>
          </a:p>
        </p:txBody>
      </p:sp>
      <p:sp>
        <p:nvSpPr>
          <p:cNvPr id="3" name="Content Placeholder 2"/>
          <p:cNvSpPr>
            <a:spLocks noGrp="1"/>
          </p:cNvSpPr>
          <p:nvPr>
            <p:ph idx="1"/>
          </p:nvPr>
        </p:nvSpPr>
        <p:spPr>
          <a:xfrm>
            <a:off x="457200" y="838200"/>
            <a:ext cx="7239000" cy="5617536"/>
          </a:xfrm>
        </p:spPr>
        <p:txBody>
          <a:bodyPr>
            <a:normAutofit fontScale="92500" lnSpcReduction="20000"/>
          </a:bodyPr>
          <a:lstStyle/>
          <a:p>
            <a:pPr algn="just"/>
            <a:r>
              <a:rPr lang="hi-IN" sz="2800" dirty="0" smtClean="0"/>
              <a:t>इस मुसीबत का अन्दाजा करके दोनों घबरा उठे। दोनों ने फैसला किया कि कार्निस पर थोड़ा-सा दाना रख दिया जाये। श्यामा खुश होकर बोली - तब तो चिड़ियों को चारे के लिए कहीं उड़कर न जाना पड़ेगा न </a:t>
            </a:r>
            <a:r>
              <a:rPr lang="hi-IN" sz="2800" dirty="0" smtClean="0"/>
              <a:t>?</a:t>
            </a:r>
            <a:endParaRPr lang="hi-IN" dirty="0" smtClean="0"/>
          </a:p>
          <a:p>
            <a:pPr algn="just"/>
            <a:r>
              <a:rPr lang="hi-IN" dirty="0" smtClean="0"/>
              <a:t>केशव </a:t>
            </a:r>
            <a:r>
              <a:rPr lang="hi-IN" dirty="0" smtClean="0"/>
              <a:t>- नहीं, तब क्यों जायेंगी ?</a:t>
            </a:r>
          </a:p>
          <a:p>
            <a:pPr algn="just"/>
            <a:r>
              <a:rPr lang="hi-IN" dirty="0" smtClean="0"/>
              <a:t>श्यामा - क्यों भइया, बच्चों को धूप न लगती होगी?</a:t>
            </a:r>
          </a:p>
          <a:p>
            <a:pPr algn="just"/>
            <a:r>
              <a:rPr lang="hi-IN" dirty="0" smtClean="0"/>
              <a:t>केशव का ध्यान इस तकलीफ की तरफ न गया था। बोला - जरूर तकलीफ हो रही होगी। बेचारे प्यास के मारे पड़फ रहे होंगे। ऊपर छाया भी तो कोई नहीं ।</a:t>
            </a:r>
          </a:p>
          <a:p>
            <a:pPr algn="just"/>
            <a:r>
              <a:rPr lang="hi-IN" dirty="0" smtClean="0"/>
              <a:t>आखिर यही फैसला हुआ कि घोंसले के ऊपर कपड़े की छत बना देनी चाहिए। पानी की प्याली और थोड़े-से चावल रख देने का प्रस्ताव भी स्वीकृत हो गया।</a:t>
            </a:r>
          </a:p>
          <a:p>
            <a:pPr algn="just"/>
            <a:r>
              <a:rPr lang="hi-IN" dirty="0" smtClean="0"/>
              <a:t>दोनों बच्चे बड़े चाव से काम करने लगे। श्यामा मां की आंख बचाकर मटके से चावल निकाल लायी। केशव ने पत्थर की प्याली का तेल चुपके से जमीन पर गिरा दिया और खूब साफ करके उसमें पानी भरा।</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fontScale="90000"/>
          </a:bodyPr>
          <a:lstStyle/>
          <a:p>
            <a:pPr algn="ctr"/>
            <a:r>
              <a:rPr lang="hi-IN" sz="3600" dirty="0" smtClean="0">
                <a:solidFill>
                  <a:srgbClr val="FF0000"/>
                </a:solidFill>
              </a:rPr>
              <a:t>पाठ-3 नादान दोस्त(प्रेमचंद</a:t>
            </a:r>
            <a:r>
              <a:rPr lang="hi-IN" sz="4000" dirty="0" smtClean="0">
                <a:solidFill>
                  <a:srgbClr val="FF0000"/>
                </a:solidFill>
              </a:rPr>
              <a:t>) </a:t>
            </a:r>
            <a:endParaRPr lang="en-US" sz="3600" dirty="0"/>
          </a:p>
        </p:txBody>
      </p:sp>
      <p:sp>
        <p:nvSpPr>
          <p:cNvPr id="3" name="Content Placeholder 2"/>
          <p:cNvSpPr>
            <a:spLocks noGrp="1"/>
          </p:cNvSpPr>
          <p:nvPr>
            <p:ph idx="1"/>
          </p:nvPr>
        </p:nvSpPr>
        <p:spPr>
          <a:xfrm>
            <a:off x="457200" y="914400"/>
            <a:ext cx="7239000" cy="5541336"/>
          </a:xfrm>
        </p:spPr>
        <p:txBody>
          <a:bodyPr>
            <a:normAutofit fontScale="92500" lnSpcReduction="20000"/>
          </a:bodyPr>
          <a:lstStyle/>
          <a:p>
            <a:pPr algn="just"/>
            <a:r>
              <a:rPr lang="hi-IN" dirty="0" smtClean="0"/>
              <a:t>अब चांदनी के लिए कपड़ा कहां से लाए ? फिर ऊपर बगैर छड़ियों के कपड़ा ठहरेगा कैसे और छड़ियां खड़ी होंगी कैसे </a:t>
            </a:r>
            <a:r>
              <a:rPr lang="hi-IN" dirty="0" smtClean="0"/>
              <a:t>?</a:t>
            </a:r>
          </a:p>
          <a:p>
            <a:pPr algn="just"/>
            <a:r>
              <a:rPr lang="hi-IN" dirty="0" smtClean="0"/>
              <a:t>केशव </a:t>
            </a:r>
            <a:r>
              <a:rPr lang="hi-IN" dirty="0" smtClean="0"/>
              <a:t>बड़ी देर तक इसी उधेड़-बुन में रहा। आखिरकार उसने यह मुश्किल भी हल कर दी। श्यामा से बोला - जाकर कूड़ा फेंकने वाली टोकरी उठा लाओ। अम्मांजी को मत दिखाना।</a:t>
            </a:r>
          </a:p>
          <a:p>
            <a:pPr algn="just"/>
            <a:r>
              <a:rPr lang="hi-IN" dirty="0" smtClean="0"/>
              <a:t>श्यामा - वह तो बीच में फटी हुई है। उसमें से धूप न जाएगी </a:t>
            </a:r>
            <a:r>
              <a:rPr lang="hi-IN" dirty="0" smtClean="0"/>
              <a:t>?</a:t>
            </a:r>
          </a:p>
          <a:p>
            <a:pPr algn="just"/>
            <a:r>
              <a:rPr lang="hi-IN" dirty="0" smtClean="0"/>
              <a:t>केशव </a:t>
            </a:r>
            <a:r>
              <a:rPr lang="hi-IN" dirty="0" smtClean="0"/>
              <a:t>ने झुंझलाकर कहा - तू टोकरी तो ला, मैं उसका सुराख बन्द करने की कोई हिकमत निकालूंगा।</a:t>
            </a:r>
          </a:p>
          <a:p>
            <a:pPr algn="just"/>
            <a:r>
              <a:rPr lang="hi-IN" dirty="0" smtClean="0"/>
              <a:t>श्यामा दौड़कर टोकरी उठा लायी। केशव ने उसके सुराख में थोड़ा-सा कागज ठूँस दिया और तब टोकरी को एक टहनी से टिकाकर बोला - देख ऐसे ही घोंसले पर उसकी आड़ दूंगा। तब कैसे धूप जाएगी? श्यामा ने दिल में सोचा, भइया कितने चालाक हैं।</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3200" dirty="0" smtClean="0">
                <a:solidFill>
                  <a:srgbClr val="FF0000"/>
                </a:solidFill>
              </a:rPr>
              <a:t>पाठ-3-नादान दोस्त (प्रेमचंद) </a:t>
            </a:r>
            <a:endParaRPr lang="en-US" sz="3200" dirty="0"/>
          </a:p>
        </p:txBody>
      </p:sp>
      <p:sp>
        <p:nvSpPr>
          <p:cNvPr id="3" name="Content Placeholder 2"/>
          <p:cNvSpPr>
            <a:spLocks noGrp="1"/>
          </p:cNvSpPr>
          <p:nvPr>
            <p:ph idx="1"/>
          </p:nvPr>
        </p:nvSpPr>
        <p:spPr>
          <a:xfrm>
            <a:off x="304800" y="990600"/>
            <a:ext cx="7772400" cy="5465136"/>
          </a:xfrm>
        </p:spPr>
        <p:txBody>
          <a:bodyPr>
            <a:normAutofit fontScale="55000" lnSpcReduction="20000"/>
          </a:bodyPr>
          <a:lstStyle/>
          <a:p>
            <a:pPr algn="ctr">
              <a:buNone/>
            </a:pPr>
            <a:endParaRPr lang="hi-IN" sz="2900" u="sng" dirty="0" smtClean="0">
              <a:solidFill>
                <a:srgbClr val="FF0000"/>
              </a:solidFill>
            </a:endParaRPr>
          </a:p>
          <a:p>
            <a:pPr marL="0" lvl="0" indent="0" algn="just" fontAlgn="base">
              <a:spcBef>
                <a:spcPct val="0"/>
              </a:spcBef>
              <a:spcAft>
                <a:spcPct val="0"/>
              </a:spcAft>
              <a:buClrTx/>
              <a:buSzTx/>
              <a:buNone/>
            </a:pPr>
            <a:r>
              <a:rPr lang="hi-IN" dirty="0" smtClean="0"/>
              <a:t>   </a:t>
            </a:r>
            <a:r>
              <a:rPr lang="hi-IN" sz="2900" dirty="0" smtClean="0"/>
              <a:t>प्र</a:t>
            </a:r>
            <a:r>
              <a:rPr lang="hi-IN" sz="2900" dirty="0" smtClean="0">
                <a:solidFill>
                  <a:srgbClr val="222222"/>
                </a:solidFill>
                <a:latin typeface="Roboto"/>
                <a:cs typeface="Mangal" pitchFamily="18" charset="0"/>
              </a:rPr>
              <a:t>श्न </a:t>
            </a:r>
            <a:r>
              <a:rPr lang="en-US" sz="2900" dirty="0" smtClean="0">
                <a:solidFill>
                  <a:srgbClr val="222222"/>
                </a:solidFill>
                <a:latin typeface="Roboto"/>
                <a:cs typeface="Mangal" pitchFamily="18" charset="0"/>
              </a:rPr>
              <a:t>1.</a:t>
            </a:r>
            <a:br>
              <a:rPr lang="en-US" sz="2900" dirty="0" smtClean="0">
                <a:solidFill>
                  <a:srgbClr val="222222"/>
                </a:solidFill>
                <a:latin typeface="Roboto"/>
                <a:cs typeface="Mangal" pitchFamily="18" charset="0"/>
              </a:rPr>
            </a:br>
            <a:r>
              <a:rPr lang="hi-IN" sz="2900" dirty="0" smtClean="0">
                <a:solidFill>
                  <a:srgbClr val="222222"/>
                </a:solidFill>
                <a:latin typeface="Roboto"/>
                <a:cs typeface="Mangal" pitchFamily="18" charset="0"/>
              </a:rPr>
              <a:t>अंडों के बारे में केशव और श्यामा के मन में किस तरह के सवाल उठते थे</a:t>
            </a:r>
            <a:r>
              <a:rPr lang="en-US" sz="2900" dirty="0" smtClean="0">
                <a:solidFill>
                  <a:srgbClr val="222222"/>
                </a:solidFill>
                <a:latin typeface="Roboto"/>
                <a:cs typeface="Mangal" pitchFamily="18" charset="0"/>
              </a:rPr>
              <a:t>? </a:t>
            </a:r>
            <a:r>
              <a:rPr lang="hi-IN" sz="2900" dirty="0" smtClean="0">
                <a:solidFill>
                  <a:srgbClr val="222222"/>
                </a:solidFill>
                <a:latin typeface="Roboto"/>
                <a:cs typeface="Mangal" pitchFamily="18" charset="0"/>
              </a:rPr>
              <a:t>वे आपस ही में सवाल</a:t>
            </a:r>
            <a:r>
              <a:rPr lang="en-US" sz="2900" dirty="0" smtClean="0">
                <a:solidFill>
                  <a:srgbClr val="222222"/>
                </a:solidFill>
                <a:latin typeface="Roboto"/>
                <a:cs typeface="Mangal" pitchFamily="18" charset="0"/>
              </a:rPr>
              <a:t>-</a:t>
            </a:r>
            <a:r>
              <a:rPr lang="hi-IN" sz="2900" dirty="0" smtClean="0">
                <a:solidFill>
                  <a:srgbClr val="222222"/>
                </a:solidFill>
                <a:latin typeface="Roboto"/>
                <a:cs typeface="Mangal" pitchFamily="18" charset="0"/>
              </a:rPr>
              <a:t>जवाब करके अपने दिल को तसल्ली क्यों दे दिया करते थे</a:t>
            </a:r>
            <a:r>
              <a:rPr lang="en-US" sz="2900" dirty="0" smtClean="0">
                <a:solidFill>
                  <a:srgbClr val="222222"/>
                </a:solidFill>
                <a:latin typeface="Roboto"/>
                <a:cs typeface="Mangal" pitchFamily="18" charset="0"/>
              </a:rPr>
              <a:t>?</a:t>
            </a:r>
            <a:endParaRPr lang="hi-IN" sz="2900" dirty="0" smtClean="0">
              <a:solidFill>
                <a:srgbClr val="222222"/>
              </a:solidFill>
              <a:latin typeface="Roboto"/>
              <a:cs typeface="Mangal" pitchFamily="18" charset="0"/>
            </a:endParaRPr>
          </a:p>
          <a:p>
            <a:pPr marL="0" lvl="0" indent="0" fontAlgn="base">
              <a:spcBef>
                <a:spcPct val="0"/>
              </a:spcBef>
              <a:spcAft>
                <a:spcPct val="0"/>
              </a:spcAft>
              <a:buClrTx/>
              <a:buSzTx/>
              <a:buNone/>
            </a:pPr>
            <a:r>
              <a:rPr lang="hi-IN" sz="2900" dirty="0" smtClean="0">
                <a:solidFill>
                  <a:srgbClr val="222222"/>
                </a:solidFill>
                <a:latin typeface="Roboto"/>
                <a:cs typeface="Mangal" pitchFamily="18" charset="0"/>
              </a:rPr>
              <a:t>उत्तर</a:t>
            </a:r>
            <a:r>
              <a:rPr lang="en-US" sz="2900" dirty="0" smtClean="0">
                <a:solidFill>
                  <a:srgbClr val="222222"/>
                </a:solidFill>
                <a:latin typeface="Roboto"/>
                <a:cs typeface="Mangal" pitchFamily="18" charset="0"/>
              </a:rPr>
              <a:t>-</a:t>
            </a:r>
            <a:br>
              <a:rPr lang="en-US" sz="2900" dirty="0" smtClean="0">
                <a:solidFill>
                  <a:srgbClr val="222222"/>
                </a:solidFill>
                <a:latin typeface="Roboto"/>
                <a:cs typeface="Mangal" pitchFamily="18" charset="0"/>
              </a:rPr>
            </a:br>
            <a:r>
              <a:rPr lang="hi-IN" sz="2900" dirty="0" smtClean="0">
                <a:solidFill>
                  <a:srgbClr val="222222"/>
                </a:solidFill>
                <a:latin typeface="Roboto"/>
                <a:cs typeface="Mangal" pitchFamily="18" charset="0"/>
              </a:rPr>
              <a:t>बालमन जिज्ञासाओं से भरा होता है। उन्होंने पहले कभी अंडे नहीं देखे थे। उनके घरवालों ने भी उनको अंडों के बारे में कोई जानकारी नहीं दी थी। उनको पता नहीं था कि अंडों का आकार कितना बड़ा होता है </a:t>
            </a:r>
            <a:r>
              <a:rPr lang="en-US" sz="2900" dirty="0" smtClean="0">
                <a:solidFill>
                  <a:srgbClr val="222222"/>
                </a:solidFill>
                <a:latin typeface="Roboto"/>
                <a:cs typeface="Mangal" pitchFamily="18" charset="0"/>
              </a:rPr>
              <a:t>? </a:t>
            </a:r>
            <a:r>
              <a:rPr lang="hi-IN" sz="2900" dirty="0" smtClean="0">
                <a:solidFill>
                  <a:srgbClr val="222222"/>
                </a:solidFill>
                <a:latin typeface="Roboto"/>
                <a:cs typeface="Mangal" pitchFamily="18" charset="0"/>
              </a:rPr>
              <a:t>अंडे किस रंग के होते हैं</a:t>
            </a:r>
            <a:r>
              <a:rPr lang="en-US" sz="2900" dirty="0" smtClean="0">
                <a:solidFill>
                  <a:srgbClr val="222222"/>
                </a:solidFill>
                <a:latin typeface="Roboto"/>
                <a:cs typeface="Mangal" pitchFamily="18" charset="0"/>
              </a:rPr>
              <a:t>? </a:t>
            </a:r>
            <a:r>
              <a:rPr lang="hi-IN" sz="2900" dirty="0" smtClean="0">
                <a:solidFill>
                  <a:srgbClr val="222222"/>
                </a:solidFill>
                <a:latin typeface="Roboto"/>
                <a:cs typeface="Mangal" pitchFamily="18" charset="0"/>
              </a:rPr>
              <a:t>उनमें बच्चे कैसे पैदा होते हैं</a:t>
            </a:r>
            <a:r>
              <a:rPr lang="en-US" sz="2900" dirty="0" smtClean="0">
                <a:solidFill>
                  <a:srgbClr val="222222"/>
                </a:solidFill>
                <a:latin typeface="Roboto"/>
                <a:cs typeface="Mangal" pitchFamily="18" charset="0"/>
              </a:rPr>
              <a:t>? </a:t>
            </a:r>
            <a:r>
              <a:rPr lang="hi-IN" sz="2900" dirty="0" smtClean="0">
                <a:solidFill>
                  <a:srgbClr val="222222"/>
                </a:solidFill>
                <a:latin typeface="Roboto"/>
                <a:cs typeface="Mangal" pitchFamily="18" charset="0"/>
              </a:rPr>
              <a:t>वे क्या खाते हैं</a:t>
            </a:r>
            <a:r>
              <a:rPr lang="en-US" sz="2900" dirty="0" smtClean="0">
                <a:solidFill>
                  <a:srgbClr val="222222"/>
                </a:solidFill>
                <a:latin typeface="Roboto"/>
                <a:cs typeface="Mangal" pitchFamily="18" charset="0"/>
              </a:rPr>
              <a:t>? </a:t>
            </a:r>
            <a:r>
              <a:rPr lang="hi-IN" sz="2900" dirty="0" smtClean="0">
                <a:solidFill>
                  <a:srgbClr val="222222"/>
                </a:solidFill>
                <a:latin typeface="Roboto"/>
                <a:cs typeface="Mangal" pitchFamily="18" charset="0"/>
              </a:rPr>
              <a:t>उनका घोसला कैसा होता है </a:t>
            </a:r>
            <a:r>
              <a:rPr lang="en-US" sz="2900" dirty="0" smtClean="0">
                <a:solidFill>
                  <a:srgbClr val="222222"/>
                </a:solidFill>
                <a:latin typeface="Roboto"/>
                <a:cs typeface="Mangal" pitchFamily="18" charset="0"/>
              </a:rPr>
              <a:t>? </a:t>
            </a:r>
            <a:r>
              <a:rPr lang="hi-IN" sz="2900" dirty="0" smtClean="0">
                <a:solidFill>
                  <a:srgbClr val="222222"/>
                </a:solidFill>
                <a:latin typeface="Roboto"/>
                <a:cs typeface="Mangal" pitchFamily="18" charset="0"/>
              </a:rPr>
              <a:t>बच्चों के मन में इस तरह के सवाल स्वाभाविक ही थे।</a:t>
            </a:r>
            <a:endParaRPr lang="en-US" sz="1600" dirty="0" smtClean="0">
              <a:latin typeface="Arial" pitchFamily="34" charset="0"/>
              <a:cs typeface="Arial" pitchFamily="34" charset="0"/>
            </a:endParaRPr>
          </a:p>
          <a:p>
            <a:pPr marL="0" lvl="0" indent="0" eaLnBrk="0" fontAlgn="base" hangingPunct="0">
              <a:spcBef>
                <a:spcPct val="0"/>
              </a:spcBef>
              <a:spcAft>
                <a:spcPct val="0"/>
              </a:spcAft>
              <a:buClrTx/>
              <a:buSzTx/>
              <a:buNone/>
            </a:pPr>
            <a:r>
              <a:rPr lang="hi-IN" sz="2900" dirty="0" smtClean="0">
                <a:solidFill>
                  <a:srgbClr val="222222"/>
                </a:solidFill>
                <a:latin typeface="Roboto"/>
                <a:cs typeface="Mangal" pitchFamily="18" charset="0"/>
              </a:rPr>
              <a:t>प्रश्न </a:t>
            </a:r>
            <a:r>
              <a:rPr lang="en-US" sz="2900" dirty="0" smtClean="0">
                <a:solidFill>
                  <a:srgbClr val="222222"/>
                </a:solidFill>
                <a:latin typeface="Roboto"/>
                <a:cs typeface="Mangal" pitchFamily="18" charset="0"/>
              </a:rPr>
              <a:t>2.</a:t>
            </a:r>
            <a:br>
              <a:rPr lang="en-US" sz="2900" dirty="0" smtClean="0">
                <a:solidFill>
                  <a:srgbClr val="222222"/>
                </a:solidFill>
                <a:latin typeface="Roboto"/>
                <a:cs typeface="Mangal" pitchFamily="18" charset="0"/>
              </a:rPr>
            </a:br>
            <a:r>
              <a:rPr lang="hi-IN" sz="2900" dirty="0" smtClean="0">
                <a:solidFill>
                  <a:srgbClr val="222222"/>
                </a:solidFill>
                <a:latin typeface="Roboto"/>
                <a:cs typeface="Mangal" pitchFamily="18" charset="0"/>
              </a:rPr>
              <a:t>केशव ने श्यामा से चिथड़े</a:t>
            </a:r>
            <a:r>
              <a:rPr lang="en-US" sz="2900" dirty="0" smtClean="0">
                <a:solidFill>
                  <a:srgbClr val="222222"/>
                </a:solidFill>
                <a:latin typeface="Roboto"/>
                <a:cs typeface="Mangal" pitchFamily="18" charset="0"/>
              </a:rPr>
              <a:t>, </a:t>
            </a:r>
            <a:r>
              <a:rPr lang="hi-IN" sz="2900" dirty="0" smtClean="0">
                <a:solidFill>
                  <a:srgbClr val="222222"/>
                </a:solidFill>
                <a:latin typeface="Roboto"/>
                <a:cs typeface="Mangal" pitchFamily="18" charset="0"/>
              </a:rPr>
              <a:t>टोकरी और दाना</a:t>
            </a:r>
            <a:r>
              <a:rPr lang="en-US" sz="2900" dirty="0" smtClean="0">
                <a:solidFill>
                  <a:srgbClr val="222222"/>
                </a:solidFill>
                <a:latin typeface="Roboto"/>
                <a:cs typeface="Mangal" pitchFamily="18" charset="0"/>
              </a:rPr>
              <a:t>-</a:t>
            </a:r>
            <a:r>
              <a:rPr lang="hi-IN" sz="2900" dirty="0" smtClean="0">
                <a:solidFill>
                  <a:srgbClr val="222222"/>
                </a:solidFill>
                <a:latin typeface="Roboto"/>
                <a:cs typeface="Mangal" pitchFamily="18" charset="0"/>
              </a:rPr>
              <a:t>पानी मँगाकर कार्निस पर क्यों रखे थे</a:t>
            </a:r>
            <a:r>
              <a:rPr lang="en-US" sz="2900" dirty="0" smtClean="0">
                <a:solidFill>
                  <a:srgbClr val="222222"/>
                </a:solidFill>
                <a:latin typeface="Roboto"/>
                <a:cs typeface="Mangal" pitchFamily="18" charset="0"/>
              </a:rPr>
              <a:t>?</a:t>
            </a:r>
            <a:br>
              <a:rPr lang="en-US" sz="2900" dirty="0" smtClean="0">
                <a:solidFill>
                  <a:srgbClr val="222222"/>
                </a:solidFill>
                <a:latin typeface="Roboto"/>
                <a:cs typeface="Mangal" pitchFamily="18" charset="0"/>
              </a:rPr>
            </a:br>
            <a:r>
              <a:rPr lang="hi-IN" sz="2900" dirty="0" smtClean="0">
                <a:solidFill>
                  <a:srgbClr val="222222"/>
                </a:solidFill>
                <a:latin typeface="Roboto"/>
                <a:cs typeface="Mangal" pitchFamily="18" charset="0"/>
              </a:rPr>
              <a:t>उत्तर</a:t>
            </a:r>
            <a:r>
              <a:rPr lang="en-US" sz="2900" dirty="0" smtClean="0">
                <a:solidFill>
                  <a:srgbClr val="222222"/>
                </a:solidFill>
                <a:latin typeface="Roboto"/>
                <a:cs typeface="Mangal" pitchFamily="18" charset="0"/>
              </a:rPr>
              <a:t>-</a:t>
            </a:r>
            <a:br>
              <a:rPr lang="en-US" sz="2900" dirty="0" smtClean="0">
                <a:solidFill>
                  <a:srgbClr val="222222"/>
                </a:solidFill>
                <a:latin typeface="Roboto"/>
                <a:cs typeface="Mangal" pitchFamily="18" charset="0"/>
              </a:rPr>
            </a:br>
            <a:r>
              <a:rPr lang="hi-IN" sz="2900" dirty="0" smtClean="0">
                <a:solidFill>
                  <a:srgbClr val="222222"/>
                </a:solidFill>
                <a:latin typeface="Roboto"/>
                <a:cs typeface="Mangal" pitchFamily="18" charset="0"/>
              </a:rPr>
              <a:t>कार्निस पर चिड़िया के अंडे थे। केशव और श्यामा ने सोचा कि अंडों से बच्चे निकल आए होंगे। उन्हें धूप से बचाने के लिए छत बनाना था इसलिए टोकरी मँगाई गई। चिथड़ों से उनके लिए गद्दी बनाई गई। दाना</a:t>
            </a:r>
            <a:r>
              <a:rPr lang="en-US" sz="2900" dirty="0" smtClean="0">
                <a:solidFill>
                  <a:srgbClr val="222222"/>
                </a:solidFill>
                <a:latin typeface="Roboto"/>
                <a:cs typeface="Mangal" pitchFamily="18" charset="0"/>
              </a:rPr>
              <a:t>-</a:t>
            </a:r>
            <a:r>
              <a:rPr lang="hi-IN" sz="2900" dirty="0" smtClean="0">
                <a:solidFill>
                  <a:srgbClr val="222222"/>
                </a:solidFill>
                <a:latin typeface="Roboto"/>
                <a:cs typeface="Mangal" pitchFamily="18" charset="0"/>
              </a:rPr>
              <a:t>पानी मँगाकर उनकी भूख मिटाने का प्रबंध किया गया। प्याली में खाने के लिए दाना और पानी रख दिया।</a:t>
            </a:r>
            <a:endParaRPr lang="en-US" sz="1600" dirty="0" smtClean="0">
              <a:latin typeface="Arial" pitchFamily="34" charset="0"/>
              <a:cs typeface="Arial" pitchFamily="34" charset="0"/>
            </a:endParaRPr>
          </a:p>
          <a:p>
            <a:pPr marL="0" lvl="0" indent="0" eaLnBrk="0" fontAlgn="base" hangingPunct="0">
              <a:spcBef>
                <a:spcPct val="0"/>
              </a:spcBef>
              <a:spcAft>
                <a:spcPct val="0"/>
              </a:spcAft>
              <a:buClrTx/>
              <a:buSzTx/>
              <a:buNone/>
            </a:pPr>
            <a:r>
              <a:rPr lang="hi-IN" sz="2900" dirty="0" smtClean="0">
                <a:solidFill>
                  <a:srgbClr val="222222"/>
                </a:solidFill>
                <a:latin typeface="Roboto"/>
                <a:cs typeface="Mangal" pitchFamily="18" charset="0"/>
              </a:rPr>
              <a:t>प्रश्न </a:t>
            </a:r>
            <a:r>
              <a:rPr lang="en-US" sz="2900" dirty="0" smtClean="0">
                <a:solidFill>
                  <a:srgbClr val="222222"/>
                </a:solidFill>
                <a:latin typeface="Roboto"/>
                <a:cs typeface="Mangal" pitchFamily="18" charset="0"/>
              </a:rPr>
              <a:t>3.</a:t>
            </a:r>
            <a:br>
              <a:rPr lang="en-US" sz="2900" dirty="0" smtClean="0">
                <a:solidFill>
                  <a:srgbClr val="222222"/>
                </a:solidFill>
                <a:latin typeface="Roboto"/>
                <a:cs typeface="Mangal" pitchFamily="18" charset="0"/>
              </a:rPr>
            </a:br>
            <a:r>
              <a:rPr lang="hi-IN" sz="2900" dirty="0" smtClean="0">
                <a:solidFill>
                  <a:srgbClr val="222222"/>
                </a:solidFill>
                <a:latin typeface="Roboto"/>
                <a:cs typeface="Mangal" pitchFamily="18" charset="0"/>
              </a:rPr>
              <a:t>केशव और श्यामा ने चिड़िया के अंडों की रक्षा की या नादानी</a:t>
            </a:r>
            <a:r>
              <a:rPr lang="en-US" sz="2900" dirty="0" smtClean="0">
                <a:solidFill>
                  <a:srgbClr val="222222"/>
                </a:solidFill>
                <a:latin typeface="Roboto"/>
                <a:cs typeface="Mangal" pitchFamily="18" charset="0"/>
              </a:rPr>
              <a:t>?</a:t>
            </a:r>
            <a:br>
              <a:rPr lang="en-US" sz="2900" dirty="0" smtClean="0">
                <a:solidFill>
                  <a:srgbClr val="222222"/>
                </a:solidFill>
                <a:latin typeface="Roboto"/>
                <a:cs typeface="Mangal" pitchFamily="18" charset="0"/>
              </a:rPr>
            </a:br>
            <a:r>
              <a:rPr lang="hi-IN" sz="2900" dirty="0" smtClean="0">
                <a:solidFill>
                  <a:srgbClr val="222222"/>
                </a:solidFill>
                <a:latin typeface="Roboto"/>
                <a:cs typeface="Mangal" pitchFamily="18" charset="0"/>
              </a:rPr>
              <a:t>उत्तर</a:t>
            </a:r>
            <a:r>
              <a:rPr lang="en-US" sz="2900" dirty="0" smtClean="0">
                <a:solidFill>
                  <a:srgbClr val="222222"/>
                </a:solidFill>
                <a:latin typeface="Roboto"/>
                <a:cs typeface="Mangal" pitchFamily="18" charset="0"/>
              </a:rPr>
              <a:t>-</a:t>
            </a:r>
            <a:br>
              <a:rPr lang="en-US" sz="2900" dirty="0" smtClean="0">
                <a:solidFill>
                  <a:srgbClr val="222222"/>
                </a:solidFill>
                <a:latin typeface="Roboto"/>
                <a:cs typeface="Mangal" pitchFamily="18" charset="0"/>
              </a:rPr>
            </a:br>
            <a:r>
              <a:rPr lang="hi-IN" sz="2900" dirty="0" smtClean="0">
                <a:solidFill>
                  <a:srgbClr val="222222"/>
                </a:solidFill>
                <a:latin typeface="Roboto"/>
                <a:cs typeface="Mangal" pitchFamily="18" charset="0"/>
              </a:rPr>
              <a:t>केशव और श्यामा ने अपनी ओर से तो उन अंडों की रक्षा करनी चाही</a:t>
            </a:r>
            <a:r>
              <a:rPr lang="en-US" sz="2900" dirty="0" smtClean="0">
                <a:solidFill>
                  <a:srgbClr val="222222"/>
                </a:solidFill>
                <a:latin typeface="Roboto"/>
                <a:cs typeface="Mangal" pitchFamily="18" charset="0"/>
              </a:rPr>
              <a:t>, </a:t>
            </a:r>
            <a:r>
              <a:rPr lang="hi-IN" sz="2900" dirty="0" smtClean="0">
                <a:solidFill>
                  <a:srgbClr val="222222"/>
                </a:solidFill>
                <a:latin typeface="Roboto"/>
                <a:cs typeface="Mangal" pitchFamily="18" charset="0"/>
              </a:rPr>
              <a:t>पर यह उनकी नादानी सिद्ध हुई। चिड़िया अपने अंडों की रक्षा स्वयं कर सकती थी। बच्चे ने अंडों की रक्षा करने के प्रयास में उन्हें छूकर गंदा कर दिया। उन्हें नहीं मालूम था कि यदि वे अंडों को छू लेंगे तो चिड़िया उन्हें छोड़ ही देगी। वास्तव में वे तो उन अंडों की रक्षा करना चाहते थे लेकिन नादानी में रक्षा में हत्या हो गई</a:t>
            </a:r>
            <a:r>
              <a:rPr lang="hi-IN" sz="2900" dirty="0" smtClean="0">
                <a:solidFill>
                  <a:srgbClr val="222222"/>
                </a:solidFill>
                <a:latin typeface="Roboto"/>
                <a:cs typeface="Mangal" pitchFamily="18" charset="0"/>
              </a:rPr>
              <a:t>।</a:t>
            </a:r>
          </a:p>
          <a:p>
            <a:pPr marL="0" lvl="0" indent="0" algn="just" eaLnBrk="0" fontAlgn="base" hangingPunct="0">
              <a:spcBef>
                <a:spcPct val="0"/>
              </a:spcBef>
              <a:spcAft>
                <a:spcPct val="0"/>
              </a:spcAft>
              <a:buClrTx/>
              <a:buSzTx/>
              <a:buNone/>
            </a:pPr>
            <a:endParaRPr lang="en-US" sz="1600" dirty="0" smtClean="0">
              <a:latin typeface="Arial" pitchFamily="34" charset="0"/>
              <a:cs typeface="Arial" pitchFamily="34" charset="0"/>
            </a:endParaRPr>
          </a:p>
        </p:txBody>
      </p:sp>
      <p:sp>
        <p:nvSpPr>
          <p:cNvPr id="2049" name="Rectangle 1"/>
          <p:cNvSpPr>
            <a:spLocks noChangeArrowheads="1"/>
          </p:cNvSpPr>
          <p:nvPr/>
        </p:nvSpPr>
        <p:spPr bwMode="auto">
          <a:xfrm>
            <a:off x="0" y="0"/>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3200" dirty="0" smtClean="0">
                <a:solidFill>
                  <a:srgbClr val="FF0000"/>
                </a:solidFill>
              </a:rPr>
              <a:t>पाठ-3</a:t>
            </a:r>
            <a:r>
              <a:rPr lang="en-US" sz="3200" dirty="0" smtClean="0">
                <a:solidFill>
                  <a:srgbClr val="FF0000"/>
                </a:solidFill>
              </a:rPr>
              <a:t>-</a:t>
            </a:r>
            <a:r>
              <a:rPr lang="hi-IN" sz="3200" dirty="0" smtClean="0">
                <a:solidFill>
                  <a:srgbClr val="FF0000"/>
                </a:solidFill>
              </a:rPr>
              <a:t>नादान दोस्त (प्रेमचंद) </a:t>
            </a:r>
            <a:endParaRPr lang="en-US" sz="3200" dirty="0"/>
          </a:p>
        </p:txBody>
      </p:sp>
      <p:sp>
        <p:nvSpPr>
          <p:cNvPr id="3" name="Content Placeholder 2"/>
          <p:cNvSpPr>
            <a:spLocks noGrp="1"/>
          </p:cNvSpPr>
          <p:nvPr>
            <p:ph idx="1"/>
          </p:nvPr>
        </p:nvSpPr>
        <p:spPr>
          <a:xfrm>
            <a:off x="0" y="990600"/>
            <a:ext cx="8153400" cy="5867400"/>
          </a:xfrm>
        </p:spPr>
        <p:txBody>
          <a:bodyPr>
            <a:normAutofit fontScale="25000" lnSpcReduction="20000"/>
          </a:bodyPr>
          <a:lstStyle/>
          <a:p>
            <a:pPr algn="ctr">
              <a:buNone/>
            </a:pPr>
            <a:endParaRPr lang="hi-IN" sz="3000" dirty="0" smtClean="0"/>
          </a:p>
          <a:p>
            <a:pPr marL="0" lvl="0" indent="0" algn="ctr" eaLnBrk="0" fontAlgn="base" hangingPunct="0">
              <a:spcBef>
                <a:spcPct val="0"/>
              </a:spcBef>
              <a:spcAft>
                <a:spcPct val="0"/>
              </a:spcAft>
              <a:buClrTx/>
              <a:buSzTx/>
              <a:buNone/>
            </a:pPr>
            <a:r>
              <a:rPr lang="hi-IN" sz="7200" b="1" dirty="0" smtClean="0">
                <a:solidFill>
                  <a:srgbClr val="222222"/>
                </a:solidFill>
                <a:latin typeface="Utsaah" pitchFamily="34" charset="0"/>
                <a:cs typeface="Utsaah" pitchFamily="34" charset="0"/>
              </a:rPr>
              <a:t>कहानी से </a:t>
            </a:r>
            <a:r>
              <a:rPr lang="hi-IN" sz="7200" b="1" dirty="0" smtClean="0">
                <a:solidFill>
                  <a:srgbClr val="222222"/>
                </a:solidFill>
                <a:latin typeface="Utsaah" pitchFamily="34" charset="0"/>
                <a:cs typeface="Utsaah" pitchFamily="34" charset="0"/>
              </a:rPr>
              <a:t>आगे</a:t>
            </a:r>
            <a:endParaRPr lang="hi-IN" sz="4000" b="1" dirty="0" smtClean="0">
              <a:solidFill>
                <a:srgbClr val="222222"/>
              </a:solidFill>
              <a:latin typeface="Utsaah" pitchFamily="34" charset="0"/>
              <a:cs typeface="Utsaah" pitchFamily="34" charset="0"/>
            </a:endParaRPr>
          </a:p>
          <a:p>
            <a:pPr marL="0" lvl="0" indent="0" eaLnBrk="0" fontAlgn="base" hangingPunct="0">
              <a:spcBef>
                <a:spcPct val="0"/>
              </a:spcBef>
              <a:spcAft>
                <a:spcPct val="0"/>
              </a:spcAft>
              <a:buClrTx/>
              <a:buSzTx/>
              <a:buNone/>
            </a:pPr>
            <a:r>
              <a:rPr lang="hi-IN" sz="8000" dirty="0" smtClean="0">
                <a:solidFill>
                  <a:srgbClr val="222222"/>
                </a:solidFill>
                <a:latin typeface="Utsaah" pitchFamily="34" charset="0"/>
                <a:cs typeface="Utsaah" pitchFamily="34" charset="0"/>
              </a:rPr>
              <a:t>प्रश्न </a:t>
            </a:r>
            <a:r>
              <a:rPr lang="en-US" sz="8000" dirty="0" smtClean="0">
                <a:solidFill>
                  <a:srgbClr val="222222"/>
                </a:solidFill>
                <a:latin typeface="Utsaah" pitchFamily="34" charset="0"/>
                <a:cs typeface="Utsaah" pitchFamily="34" charset="0"/>
              </a:rPr>
              <a:t/>
            </a:r>
            <a:br>
              <a:rPr lang="en-US" sz="8000" dirty="0" smtClean="0">
                <a:solidFill>
                  <a:srgbClr val="222222"/>
                </a:solidFill>
                <a:latin typeface="Utsaah" pitchFamily="34" charset="0"/>
                <a:cs typeface="Utsaah" pitchFamily="34" charset="0"/>
              </a:rPr>
            </a:br>
            <a:r>
              <a:rPr lang="hi-IN" sz="8000" dirty="0" smtClean="0">
                <a:solidFill>
                  <a:srgbClr val="222222"/>
                </a:solidFill>
                <a:latin typeface="Utsaah" pitchFamily="34" charset="0"/>
                <a:cs typeface="Utsaah" pitchFamily="34" charset="0"/>
              </a:rPr>
              <a:t>केशव और श्यामा ने अंडों के बारे में क्या</a:t>
            </a:r>
            <a:r>
              <a:rPr lang="en-US" sz="8000" dirty="0" smtClean="0">
                <a:solidFill>
                  <a:srgbClr val="222222"/>
                </a:solidFill>
                <a:latin typeface="Utsaah" pitchFamily="34" charset="0"/>
                <a:cs typeface="Utsaah" pitchFamily="34" charset="0"/>
              </a:rPr>
              <a:t>-</a:t>
            </a:r>
            <a:r>
              <a:rPr lang="hi-IN" sz="8000" dirty="0" smtClean="0">
                <a:solidFill>
                  <a:srgbClr val="222222"/>
                </a:solidFill>
                <a:latin typeface="Utsaah" pitchFamily="34" charset="0"/>
                <a:cs typeface="Utsaah" pitchFamily="34" charset="0"/>
              </a:rPr>
              <a:t>क्या अनुमान लगाए</a:t>
            </a:r>
            <a:r>
              <a:rPr lang="en-US" sz="8000" dirty="0" smtClean="0">
                <a:solidFill>
                  <a:srgbClr val="222222"/>
                </a:solidFill>
                <a:latin typeface="Utsaah" pitchFamily="34" charset="0"/>
                <a:cs typeface="Utsaah" pitchFamily="34" charset="0"/>
              </a:rPr>
              <a:t>? </a:t>
            </a:r>
            <a:r>
              <a:rPr lang="hi-IN" sz="8000" dirty="0" smtClean="0">
                <a:solidFill>
                  <a:srgbClr val="222222"/>
                </a:solidFill>
                <a:latin typeface="Utsaah" pitchFamily="34" charset="0"/>
                <a:cs typeface="Utsaah" pitchFamily="34" charset="0"/>
              </a:rPr>
              <a:t>यदि उस जगह तुम होते तो क्या अनुमान लगाते और क्या करते</a:t>
            </a:r>
            <a:r>
              <a:rPr lang="en-US" sz="8000" dirty="0" smtClean="0">
                <a:solidFill>
                  <a:srgbClr val="222222"/>
                </a:solidFill>
                <a:latin typeface="Utsaah" pitchFamily="34" charset="0"/>
                <a:cs typeface="Utsaah" pitchFamily="34" charset="0"/>
              </a:rPr>
              <a:t>?</a:t>
            </a:r>
            <a:endParaRPr lang="hi-IN" sz="8000" dirty="0" smtClean="0">
              <a:solidFill>
                <a:srgbClr val="222222"/>
              </a:solidFill>
              <a:latin typeface="Utsaah" pitchFamily="34" charset="0"/>
              <a:cs typeface="Utsaah" pitchFamily="34" charset="0"/>
            </a:endParaRPr>
          </a:p>
          <a:p>
            <a:pPr marL="0" lvl="0" indent="0" algn="just" eaLnBrk="0" fontAlgn="base" hangingPunct="0">
              <a:spcBef>
                <a:spcPct val="0"/>
              </a:spcBef>
              <a:spcAft>
                <a:spcPct val="0"/>
              </a:spcAft>
              <a:buClrTx/>
              <a:buSzTx/>
              <a:buNone/>
            </a:pPr>
            <a:r>
              <a:rPr lang="hi-IN" sz="8000" dirty="0" smtClean="0">
                <a:solidFill>
                  <a:srgbClr val="222222"/>
                </a:solidFill>
                <a:latin typeface="Utsaah" pitchFamily="34" charset="0"/>
                <a:cs typeface="Utsaah" pitchFamily="34" charset="0"/>
              </a:rPr>
              <a:t>उत्तर</a:t>
            </a:r>
            <a:r>
              <a:rPr lang="en-US" sz="8000" dirty="0" smtClean="0">
                <a:solidFill>
                  <a:srgbClr val="222222"/>
                </a:solidFill>
                <a:latin typeface="Utsaah" pitchFamily="34" charset="0"/>
                <a:cs typeface="Utsaah" pitchFamily="34" charset="0"/>
              </a:rPr>
              <a:t>-</a:t>
            </a:r>
            <a:br>
              <a:rPr lang="en-US" sz="8000" dirty="0" smtClean="0">
                <a:solidFill>
                  <a:srgbClr val="222222"/>
                </a:solidFill>
                <a:latin typeface="Utsaah" pitchFamily="34" charset="0"/>
                <a:cs typeface="Utsaah" pitchFamily="34" charset="0"/>
              </a:rPr>
            </a:br>
            <a:r>
              <a:rPr lang="hi-IN" sz="8000" dirty="0" smtClean="0">
                <a:solidFill>
                  <a:srgbClr val="222222"/>
                </a:solidFill>
                <a:latin typeface="Utsaah" pitchFamily="34" charset="0"/>
                <a:cs typeface="Utsaah" pitchFamily="34" charset="0"/>
              </a:rPr>
              <a:t>केशव और श्यामा ने अनुमान लगाया कि अब उन अंडों से बच्चे निकल आए होंगे। चिड़िया इतना कहाँ से लाएगी। गरीब बच्चे इस तरह चूं</a:t>
            </a:r>
            <a:r>
              <a:rPr lang="en-US" sz="8000" dirty="0" smtClean="0">
                <a:solidFill>
                  <a:srgbClr val="222222"/>
                </a:solidFill>
                <a:latin typeface="Utsaah" pitchFamily="34" charset="0"/>
                <a:cs typeface="Utsaah" pitchFamily="34" charset="0"/>
              </a:rPr>
              <a:t>-</a:t>
            </a:r>
            <a:r>
              <a:rPr lang="hi-IN" sz="8000" dirty="0" smtClean="0">
                <a:solidFill>
                  <a:srgbClr val="222222"/>
                </a:solidFill>
                <a:latin typeface="Utsaah" pitchFamily="34" charset="0"/>
                <a:cs typeface="Utsaah" pitchFamily="34" charset="0"/>
              </a:rPr>
              <a:t>चू करके मर जाएँगे। उन्हें धूप से भी कष्ट होगा। यदि केशव और श्यामा की जगह हम होते तो हम अनुमान लगाते कि कोई जानवर या अन्य जीव</a:t>
            </a:r>
            <a:r>
              <a:rPr lang="en-US" sz="8000" dirty="0" smtClean="0">
                <a:solidFill>
                  <a:srgbClr val="222222"/>
                </a:solidFill>
                <a:latin typeface="Utsaah" pitchFamily="34" charset="0"/>
                <a:cs typeface="Utsaah" pitchFamily="34" charset="0"/>
              </a:rPr>
              <a:t>-</a:t>
            </a:r>
            <a:r>
              <a:rPr lang="hi-IN" sz="8000" dirty="0" smtClean="0">
                <a:solidFill>
                  <a:srgbClr val="222222"/>
                </a:solidFill>
                <a:latin typeface="Utsaah" pitchFamily="34" charset="0"/>
                <a:cs typeface="Utsaah" pitchFamily="34" charset="0"/>
              </a:rPr>
              <a:t>जंतु तो अंडों तक नहीं पहुँच जाएगा कार्निस तक कोई जानवर न पहुँचे</a:t>
            </a:r>
            <a:r>
              <a:rPr lang="en-US" sz="8000" dirty="0" smtClean="0">
                <a:solidFill>
                  <a:srgbClr val="222222"/>
                </a:solidFill>
                <a:latin typeface="Utsaah" pitchFamily="34" charset="0"/>
                <a:cs typeface="Utsaah" pitchFamily="34" charset="0"/>
              </a:rPr>
              <a:t>, </a:t>
            </a:r>
            <a:r>
              <a:rPr lang="hi-IN" sz="8000" dirty="0" smtClean="0">
                <a:solidFill>
                  <a:srgbClr val="222222"/>
                </a:solidFill>
                <a:latin typeface="Utsaah" pitchFamily="34" charset="0"/>
                <a:cs typeface="Utsaah" pitchFamily="34" charset="0"/>
              </a:rPr>
              <a:t>मैं इसका प्रयास करता। हम अंडों के साथ छेड़</a:t>
            </a:r>
            <a:r>
              <a:rPr lang="en-US" sz="8000" dirty="0" smtClean="0">
                <a:solidFill>
                  <a:srgbClr val="222222"/>
                </a:solidFill>
                <a:latin typeface="Utsaah" pitchFamily="34" charset="0"/>
                <a:cs typeface="Utsaah" pitchFamily="34" charset="0"/>
              </a:rPr>
              <a:t>-</a:t>
            </a:r>
            <a:r>
              <a:rPr lang="hi-IN" sz="8000" dirty="0" smtClean="0">
                <a:solidFill>
                  <a:srgbClr val="222222"/>
                </a:solidFill>
                <a:latin typeface="Utsaah" pitchFamily="34" charset="0"/>
                <a:cs typeface="Utsaah" pitchFamily="34" charset="0"/>
              </a:rPr>
              <a:t>छाड़ नहीं करते। चिड़ियों के लिए दाना हम कार्निस पर रखने की जगह नीचे जमीन पर बिखेर देते।</a:t>
            </a:r>
            <a:endParaRPr lang="en-US" sz="3600" dirty="0" smtClean="0">
              <a:latin typeface="Utsaah" pitchFamily="34" charset="0"/>
              <a:cs typeface="Utsaah" pitchFamily="34" charset="0"/>
            </a:endParaRPr>
          </a:p>
          <a:p>
            <a:pPr marL="0" lvl="0" indent="0" algn="just" eaLnBrk="0" fontAlgn="base" hangingPunct="0">
              <a:spcBef>
                <a:spcPct val="0"/>
              </a:spcBef>
              <a:spcAft>
                <a:spcPct val="0"/>
              </a:spcAft>
              <a:buClrTx/>
              <a:buSzTx/>
              <a:buNone/>
            </a:pPr>
            <a:r>
              <a:rPr lang="hi-IN" sz="8000" dirty="0" smtClean="0">
                <a:solidFill>
                  <a:srgbClr val="222222"/>
                </a:solidFill>
                <a:latin typeface="Utsaah" pitchFamily="34" charset="0"/>
                <a:cs typeface="Utsaah" pitchFamily="34" charset="0"/>
              </a:rPr>
              <a:t>प्रश्न </a:t>
            </a:r>
            <a:r>
              <a:rPr lang="en-US" sz="8000" dirty="0" smtClean="0">
                <a:solidFill>
                  <a:srgbClr val="222222"/>
                </a:solidFill>
                <a:latin typeface="Utsaah" pitchFamily="34" charset="0"/>
                <a:cs typeface="Utsaah" pitchFamily="34" charset="0"/>
              </a:rPr>
              <a:t/>
            </a:r>
            <a:br>
              <a:rPr lang="en-US" sz="8000" dirty="0" smtClean="0">
                <a:solidFill>
                  <a:srgbClr val="222222"/>
                </a:solidFill>
                <a:latin typeface="Utsaah" pitchFamily="34" charset="0"/>
                <a:cs typeface="Utsaah" pitchFamily="34" charset="0"/>
              </a:rPr>
            </a:br>
            <a:r>
              <a:rPr lang="hi-IN" sz="8000" dirty="0" smtClean="0">
                <a:solidFill>
                  <a:srgbClr val="222222"/>
                </a:solidFill>
                <a:latin typeface="Utsaah" pitchFamily="34" charset="0"/>
                <a:cs typeface="Utsaah" pitchFamily="34" charset="0"/>
              </a:rPr>
              <a:t>माँ के सोते ही केशव और श्यामा दोपहर में बाहर क्यों निकल आए</a:t>
            </a:r>
            <a:r>
              <a:rPr lang="en-US" sz="8000" dirty="0" smtClean="0">
                <a:solidFill>
                  <a:srgbClr val="222222"/>
                </a:solidFill>
                <a:latin typeface="Utsaah" pitchFamily="34" charset="0"/>
                <a:cs typeface="Utsaah" pitchFamily="34" charset="0"/>
              </a:rPr>
              <a:t>? </a:t>
            </a:r>
            <a:r>
              <a:rPr lang="hi-IN" sz="8000" dirty="0" smtClean="0">
                <a:solidFill>
                  <a:srgbClr val="222222"/>
                </a:solidFill>
                <a:latin typeface="Utsaah" pitchFamily="34" charset="0"/>
                <a:cs typeface="Utsaah" pitchFamily="34" charset="0"/>
              </a:rPr>
              <a:t>माँ के पूछने पर भी दोनों में से किसी ने किवाड़ खोलकर दोपहर में बाहर निकलने का कारण क्यों नहीं बताया</a:t>
            </a:r>
            <a:r>
              <a:rPr lang="en-US" sz="8000" dirty="0" smtClean="0">
                <a:solidFill>
                  <a:srgbClr val="222222"/>
                </a:solidFill>
                <a:latin typeface="Utsaah" pitchFamily="34" charset="0"/>
                <a:cs typeface="Utsaah" pitchFamily="34" charset="0"/>
              </a:rPr>
              <a:t>?</a:t>
            </a:r>
            <a:br>
              <a:rPr lang="en-US" sz="8000" dirty="0" smtClean="0">
                <a:solidFill>
                  <a:srgbClr val="222222"/>
                </a:solidFill>
                <a:latin typeface="Utsaah" pitchFamily="34" charset="0"/>
                <a:cs typeface="Utsaah" pitchFamily="34" charset="0"/>
              </a:rPr>
            </a:br>
            <a:r>
              <a:rPr lang="hi-IN" sz="8000" dirty="0" smtClean="0">
                <a:solidFill>
                  <a:srgbClr val="222222"/>
                </a:solidFill>
                <a:latin typeface="Utsaah" pitchFamily="34" charset="0"/>
                <a:cs typeface="Utsaah" pitchFamily="34" charset="0"/>
              </a:rPr>
              <a:t>उत्तर</a:t>
            </a:r>
            <a:r>
              <a:rPr lang="en-US" sz="8000" dirty="0" smtClean="0">
                <a:solidFill>
                  <a:srgbClr val="222222"/>
                </a:solidFill>
                <a:latin typeface="Utsaah" pitchFamily="34" charset="0"/>
                <a:cs typeface="Utsaah" pitchFamily="34" charset="0"/>
              </a:rPr>
              <a:t>-</a:t>
            </a:r>
            <a:br>
              <a:rPr lang="en-US" sz="8000" dirty="0" smtClean="0">
                <a:solidFill>
                  <a:srgbClr val="222222"/>
                </a:solidFill>
                <a:latin typeface="Utsaah" pitchFamily="34" charset="0"/>
                <a:cs typeface="Utsaah" pitchFamily="34" charset="0"/>
              </a:rPr>
            </a:br>
            <a:r>
              <a:rPr lang="hi-IN" sz="8000" dirty="0" smtClean="0">
                <a:solidFill>
                  <a:srgbClr val="222222"/>
                </a:solidFill>
                <a:latin typeface="Utsaah" pitchFamily="34" charset="0"/>
                <a:cs typeface="Utsaah" pitchFamily="34" charset="0"/>
              </a:rPr>
              <a:t>क्योंकि वही समय ऐसा था जब वे बाहर आकर चुपचाप चिड़िया के बच्चे को देख सकते थे। माँ उनको देख लेती तो अंडों को हाथ न लगाने देती। माँ के पूछने पर पिटाई के डर से दोनों में से किसी ने बाहर निकलने का कारण नहीं बताया।</a:t>
            </a:r>
            <a:endParaRPr lang="en-US" sz="3600" dirty="0" smtClean="0">
              <a:latin typeface="Utsaah" pitchFamily="34" charset="0"/>
              <a:cs typeface="Utsaah" pitchFamily="34" charset="0"/>
            </a:endParaRPr>
          </a:p>
          <a:p>
            <a:pPr marL="0" lvl="0" indent="0" algn="just" eaLnBrk="0" fontAlgn="base" hangingPunct="0">
              <a:spcBef>
                <a:spcPct val="0"/>
              </a:spcBef>
              <a:spcAft>
                <a:spcPct val="0"/>
              </a:spcAft>
              <a:buClrTx/>
              <a:buSzTx/>
              <a:buNone/>
            </a:pPr>
            <a:r>
              <a:rPr lang="hi-IN" sz="8000" dirty="0" smtClean="0">
                <a:solidFill>
                  <a:srgbClr val="222222"/>
                </a:solidFill>
                <a:latin typeface="Utsaah" pitchFamily="34" charset="0"/>
                <a:cs typeface="Utsaah" pitchFamily="34" charset="0"/>
              </a:rPr>
              <a:t>प्रश्न</a:t>
            </a:r>
          </a:p>
          <a:p>
            <a:pPr marL="0" lvl="0" indent="0" algn="just" eaLnBrk="0" fontAlgn="base" hangingPunct="0">
              <a:spcBef>
                <a:spcPct val="0"/>
              </a:spcBef>
              <a:spcAft>
                <a:spcPct val="0"/>
              </a:spcAft>
              <a:buClrTx/>
              <a:buSzTx/>
              <a:buNone/>
            </a:pPr>
            <a:r>
              <a:rPr lang="hi-IN" sz="8000" dirty="0" smtClean="0">
                <a:solidFill>
                  <a:srgbClr val="222222"/>
                </a:solidFill>
                <a:latin typeface="Utsaah" pitchFamily="34" charset="0"/>
                <a:cs typeface="Utsaah" pitchFamily="34" charset="0"/>
              </a:rPr>
              <a:t>प्रेमचंद </a:t>
            </a:r>
            <a:r>
              <a:rPr lang="hi-IN" sz="8000" dirty="0" smtClean="0">
                <a:solidFill>
                  <a:srgbClr val="222222"/>
                </a:solidFill>
                <a:latin typeface="Utsaah" pitchFamily="34" charset="0"/>
                <a:cs typeface="Utsaah" pitchFamily="34" charset="0"/>
              </a:rPr>
              <a:t>जी ने इस कहानी का नाम </a:t>
            </a:r>
            <a:r>
              <a:rPr lang="en-US" sz="8000" dirty="0" smtClean="0">
                <a:solidFill>
                  <a:srgbClr val="222222"/>
                </a:solidFill>
                <a:latin typeface="Utsaah" pitchFamily="34" charset="0"/>
                <a:cs typeface="Utsaah" pitchFamily="34" charset="0"/>
              </a:rPr>
              <a:t>‘</a:t>
            </a:r>
            <a:r>
              <a:rPr lang="hi-IN" sz="8000" dirty="0" smtClean="0">
                <a:solidFill>
                  <a:srgbClr val="222222"/>
                </a:solidFill>
                <a:latin typeface="Utsaah" pitchFamily="34" charset="0"/>
                <a:cs typeface="Utsaah" pitchFamily="34" charset="0"/>
              </a:rPr>
              <a:t>नादान दोस्त</a:t>
            </a:r>
            <a:r>
              <a:rPr lang="en-US" sz="8000" dirty="0" smtClean="0">
                <a:solidFill>
                  <a:srgbClr val="222222"/>
                </a:solidFill>
                <a:latin typeface="Utsaah" pitchFamily="34" charset="0"/>
                <a:cs typeface="Utsaah" pitchFamily="34" charset="0"/>
              </a:rPr>
              <a:t>’ </a:t>
            </a:r>
            <a:r>
              <a:rPr lang="hi-IN" sz="8000" dirty="0" smtClean="0">
                <a:solidFill>
                  <a:srgbClr val="222222"/>
                </a:solidFill>
                <a:latin typeface="Utsaah" pitchFamily="34" charset="0"/>
                <a:cs typeface="Utsaah" pitchFamily="34" charset="0"/>
              </a:rPr>
              <a:t>रखा। आप इसे क्या शीर्षक देना चाहोगे</a:t>
            </a:r>
            <a:r>
              <a:rPr lang="en-US" sz="8000" dirty="0" smtClean="0">
                <a:solidFill>
                  <a:srgbClr val="222222"/>
                </a:solidFill>
                <a:latin typeface="Utsaah" pitchFamily="34" charset="0"/>
                <a:cs typeface="Utsaah" pitchFamily="34" charset="0"/>
              </a:rPr>
              <a:t>?</a:t>
            </a:r>
            <a:br>
              <a:rPr lang="en-US" sz="8000" dirty="0" smtClean="0">
                <a:solidFill>
                  <a:srgbClr val="222222"/>
                </a:solidFill>
                <a:latin typeface="Utsaah" pitchFamily="34" charset="0"/>
                <a:cs typeface="Utsaah" pitchFamily="34" charset="0"/>
              </a:rPr>
            </a:br>
            <a:r>
              <a:rPr lang="hi-IN" sz="8000" dirty="0" smtClean="0">
                <a:solidFill>
                  <a:srgbClr val="222222"/>
                </a:solidFill>
                <a:latin typeface="Utsaah" pitchFamily="34" charset="0"/>
                <a:cs typeface="Utsaah" pitchFamily="34" charset="0"/>
              </a:rPr>
              <a:t>उत्तर</a:t>
            </a:r>
            <a:r>
              <a:rPr lang="en-US" sz="8000" dirty="0" smtClean="0">
                <a:solidFill>
                  <a:srgbClr val="222222"/>
                </a:solidFill>
                <a:latin typeface="Utsaah" pitchFamily="34" charset="0"/>
                <a:cs typeface="Utsaah" pitchFamily="34" charset="0"/>
              </a:rPr>
              <a:t>-</a:t>
            </a:r>
            <a:br>
              <a:rPr lang="en-US" sz="8000" dirty="0" smtClean="0">
                <a:solidFill>
                  <a:srgbClr val="222222"/>
                </a:solidFill>
                <a:latin typeface="Utsaah" pitchFamily="34" charset="0"/>
                <a:cs typeface="Utsaah" pitchFamily="34" charset="0"/>
              </a:rPr>
            </a:br>
            <a:r>
              <a:rPr lang="hi-IN" sz="8000" dirty="0" smtClean="0">
                <a:solidFill>
                  <a:srgbClr val="222222"/>
                </a:solidFill>
                <a:latin typeface="Utsaah" pitchFamily="34" charset="0"/>
                <a:cs typeface="Utsaah" pitchFamily="34" charset="0"/>
              </a:rPr>
              <a:t>हम इसका दूसरा अन्य शीर्षक </a:t>
            </a:r>
            <a:r>
              <a:rPr lang="en-US" sz="8000" dirty="0" smtClean="0">
                <a:solidFill>
                  <a:srgbClr val="222222"/>
                </a:solidFill>
                <a:latin typeface="Utsaah" pitchFamily="34" charset="0"/>
                <a:cs typeface="Utsaah" pitchFamily="34" charset="0"/>
              </a:rPr>
              <a:t>‘</a:t>
            </a:r>
            <a:r>
              <a:rPr lang="hi-IN" sz="8000" dirty="0" smtClean="0">
                <a:solidFill>
                  <a:srgbClr val="222222"/>
                </a:solidFill>
                <a:latin typeface="Utsaah" pitchFamily="34" charset="0"/>
                <a:cs typeface="Utsaah" pitchFamily="34" charset="0"/>
              </a:rPr>
              <a:t>रक्षा में हत्या या बच्चों की नादानी</a:t>
            </a:r>
            <a:r>
              <a:rPr lang="en-US" sz="8000" dirty="0" smtClean="0">
                <a:solidFill>
                  <a:srgbClr val="222222"/>
                </a:solidFill>
                <a:latin typeface="Utsaah" pitchFamily="34" charset="0"/>
                <a:cs typeface="Utsaah" pitchFamily="34" charset="0"/>
              </a:rPr>
              <a:t>’ </a:t>
            </a:r>
            <a:r>
              <a:rPr lang="hi-IN" sz="8000" dirty="0" smtClean="0">
                <a:solidFill>
                  <a:srgbClr val="222222"/>
                </a:solidFill>
                <a:latin typeface="Utsaah" pitchFamily="34" charset="0"/>
                <a:cs typeface="Utsaah" pitchFamily="34" charset="0"/>
              </a:rPr>
              <a:t>देना चाहेंगे।</a:t>
            </a:r>
            <a:r>
              <a:rPr lang="hi-IN" sz="8000" dirty="0" smtClean="0">
                <a:solidFill>
                  <a:srgbClr val="222222"/>
                </a:solidFill>
                <a:latin typeface="Utsaah" pitchFamily="34" charset="0"/>
                <a:cs typeface="Utsaah" pitchFamily="34" charset="0"/>
              </a:rPr>
              <a:t> </a:t>
            </a:r>
            <a:r>
              <a:rPr lang="en-US" sz="8000" dirty="0" smtClean="0">
                <a:solidFill>
                  <a:srgbClr val="222222"/>
                </a:solidFill>
                <a:latin typeface="Utsaah" pitchFamily="34" charset="0"/>
                <a:cs typeface="Utsaah" pitchFamily="34" charset="0"/>
              </a:rPr>
              <a:t>3.</a:t>
            </a:r>
            <a:br>
              <a:rPr lang="en-US" sz="8000" dirty="0" smtClean="0">
                <a:solidFill>
                  <a:srgbClr val="222222"/>
                </a:solidFill>
                <a:latin typeface="Utsaah" pitchFamily="34" charset="0"/>
                <a:cs typeface="Utsaah" pitchFamily="34" charset="0"/>
              </a:rPr>
            </a:br>
            <a:endParaRPr lang="en-US" sz="8000" dirty="0" smtClean="0">
              <a:latin typeface="Utsaah" pitchFamily="34" charset="0"/>
              <a:cs typeface="Utsaah" pitchFamily="34" charset="0"/>
            </a:endParaRPr>
          </a:p>
          <a:p>
            <a:pPr algn="just">
              <a:buNone/>
            </a:pPr>
            <a:endParaRPr lang="en-US" sz="8000" dirty="0">
              <a:latin typeface="Utsaah" pitchFamily="34" charset="0"/>
              <a:cs typeface="Utsaah"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1168</TotalTime>
  <Words>656</Words>
  <Application>Microsoft Office PowerPoint</Application>
  <PresentationFormat>On-screen Show (4:3)</PresentationFormat>
  <Paragraphs>44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Slide 1</vt:lpstr>
      <vt:lpstr>Slide 2</vt:lpstr>
      <vt:lpstr>पाठ-3 नादान दोस्त(प्रेमचंद) </vt:lpstr>
      <vt:lpstr>पाठ-3 नादान दोस्त(प्रेमचंद) </vt:lpstr>
      <vt:lpstr>पाठ-3 नादान दोस्त(प्रेमचंद) </vt:lpstr>
      <vt:lpstr>पाठ-3 नादान दोस्त(प्रेमचंद) </vt:lpstr>
      <vt:lpstr>पाठ-3-नादान दोस्त (प्रेमचंद) </vt:lpstr>
      <vt:lpstr>पाठ-3-नादान दोस्त (प्रेमचंद) </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129</cp:revision>
  <dcterms:created xsi:type="dcterms:W3CDTF">2006-08-16T00:00:00Z</dcterms:created>
  <dcterms:modified xsi:type="dcterms:W3CDTF">2020-07-28T12:37:49Z</dcterms:modified>
</cp:coreProperties>
</file>